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D657-3509-4245-BB72-1B3CBC5F08A7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4B1B-BA85-431D-856D-9EC077972D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0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D657-3509-4245-BB72-1B3CBC5F08A7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4B1B-BA85-431D-856D-9EC077972D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301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D657-3509-4245-BB72-1B3CBC5F08A7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4B1B-BA85-431D-856D-9EC077972D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81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D657-3509-4245-BB72-1B3CBC5F08A7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4B1B-BA85-431D-856D-9EC077972D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00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D657-3509-4245-BB72-1B3CBC5F08A7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4B1B-BA85-431D-856D-9EC077972D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64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D657-3509-4245-BB72-1B3CBC5F08A7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4B1B-BA85-431D-856D-9EC077972D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316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D657-3509-4245-BB72-1B3CBC5F08A7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4B1B-BA85-431D-856D-9EC077972D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86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D657-3509-4245-BB72-1B3CBC5F08A7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4B1B-BA85-431D-856D-9EC077972D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41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D657-3509-4245-BB72-1B3CBC5F08A7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4B1B-BA85-431D-856D-9EC077972D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282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D657-3509-4245-BB72-1B3CBC5F08A7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4B1B-BA85-431D-856D-9EC077972D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192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D657-3509-4245-BB72-1B3CBC5F08A7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4B1B-BA85-431D-856D-9EC077972D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30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8D657-3509-4245-BB72-1B3CBC5F08A7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C4B1B-BA85-431D-856D-9EC077972D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097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ho8839@hanmail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ho8839@hanmail.n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ho8839@hanmail.ne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ho8839@hanmail.ne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ho8839@hanmail.ne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이러닝</a:t>
            </a:r>
            <a:r>
              <a:rPr lang="en-US" altLang="ko-KR" smtClean="0"/>
              <a:t/>
            </a:r>
            <a:br>
              <a:rPr lang="en-US" altLang="ko-KR" smtClean="0"/>
            </a:br>
            <a:r>
              <a:rPr lang="ko-KR" altLang="en-US" smtClean="0"/>
              <a:t>홈페이지 구성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143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38200" y="365126"/>
            <a:ext cx="10515600" cy="58118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직사각형 53"/>
          <p:cNvSpPr/>
          <p:nvPr/>
        </p:nvSpPr>
        <p:spPr>
          <a:xfrm>
            <a:off x="836398" y="1249136"/>
            <a:ext cx="10515600" cy="206556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직사각형 52"/>
          <p:cNvSpPr/>
          <p:nvPr/>
        </p:nvSpPr>
        <p:spPr>
          <a:xfrm>
            <a:off x="836398" y="3314700"/>
            <a:ext cx="10515600" cy="1402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838200" y="365124"/>
            <a:ext cx="10515600" cy="8840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838200" y="5295900"/>
            <a:ext cx="10515600" cy="881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tx1"/>
                </a:solidFill>
              </a:rPr>
              <a:t>		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사용안내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ㅣ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 개인정보처리방침  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ㅣ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한국장애인이워크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이러닝 소개</a:t>
            </a:r>
            <a:endParaRPr lang="en-US" altLang="ko-KR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ko-KR" sz="1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주소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서울특별시 영등포구 </a:t>
            </a:r>
            <a:r>
              <a:rPr lang="ko-KR" altLang="en-US" sz="800" dirty="0" err="1" smtClean="0">
                <a:solidFill>
                  <a:schemeClr val="bg1">
                    <a:lumMod val="65000"/>
                  </a:schemeClr>
                </a:solidFill>
              </a:rPr>
              <a:t>국제금융로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8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길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19 </a:t>
            </a:r>
            <a:r>
              <a:rPr lang="ko-KR" altLang="en-US" sz="800" dirty="0" err="1" smtClean="0">
                <a:solidFill>
                  <a:schemeClr val="bg1">
                    <a:lumMod val="65000"/>
                  </a:schemeClr>
                </a:solidFill>
              </a:rPr>
              <a:t>중앙빌딩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411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호</a:t>
            </a:r>
            <a:endParaRPr lang="en-US" altLang="ko-KR" sz="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(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서울특별시 영등포구  여의도동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44-21)</a:t>
            </a: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개인정보책임자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조관현 이사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  <a:hlinkClick r:id="rId2"/>
              </a:rPr>
              <a:t>cho8839@hanmail.net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개인정보취급방침</a:t>
            </a:r>
            <a:endParaRPr lang="en-US" altLang="ko-KR" sz="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사업자등록번호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 101-82-11285 / 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전화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 02-783-0800/ 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팩스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02-783-0750</a:t>
            </a:r>
            <a:endParaRPr lang="ko-KR" alt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36398" y="4716780"/>
            <a:ext cx="10515600" cy="5878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중소기업청          고용노동부          보건복지부         한국장애인고용공단          </a:t>
            </a:r>
            <a:r>
              <a:rPr lang="en-US" altLang="ko-KR" sz="1200" dirty="0" smtClean="0">
                <a:solidFill>
                  <a:schemeClr val="tx1"/>
                </a:solidFill>
              </a:rPr>
              <a:t>KSTL	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96" y="804751"/>
            <a:ext cx="1646624" cy="446655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7095411" y="383723"/>
            <a:ext cx="511711" cy="243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로그인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496045" y="379182"/>
            <a:ext cx="1176283" cy="243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아이디</a:t>
            </a:r>
            <a:r>
              <a:rPr lang="en-US" altLang="ko-KR" sz="800" dirty="0" smtClean="0">
                <a:solidFill>
                  <a:schemeClr val="tx1"/>
                </a:solidFill>
              </a:rPr>
              <a:t>/</a:t>
            </a:r>
            <a:r>
              <a:rPr lang="ko-KR" altLang="en-US" sz="800" dirty="0" smtClean="0">
                <a:solidFill>
                  <a:schemeClr val="tx1"/>
                </a:solidFill>
              </a:rPr>
              <a:t>비밀번호찾기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590600" y="379182"/>
            <a:ext cx="591719" cy="243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회원가입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267781" y="910142"/>
            <a:ext cx="469681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</a:rPr>
              <a:t>소개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733122" y="907870"/>
            <a:ext cx="466995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PHP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132298" y="907870"/>
            <a:ext cx="784974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Android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856488" y="910142"/>
            <a:ext cx="531130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C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언어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391138" y="905601"/>
            <a:ext cx="682677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Arduino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067552" y="905601"/>
            <a:ext cx="711038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err="1" smtClean="0">
                <a:solidFill>
                  <a:schemeClr val="tx1"/>
                </a:solidFill>
              </a:rPr>
              <a:t>내강의실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9209939" y="447221"/>
            <a:ext cx="162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9209939" y="499612"/>
            <a:ext cx="162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9212320" y="554384"/>
            <a:ext cx="162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8778590" y="905601"/>
            <a:ext cx="711038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</a:rPr>
              <a:t>정보관리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666296" y="3314700"/>
            <a:ext cx="1935092" cy="13258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</a:rPr>
              <a:t>공지사항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800" dirty="0" smtClean="0">
                <a:solidFill>
                  <a:schemeClr val="tx1"/>
                </a:solidFill>
              </a:rPr>
              <a:t>문자서비스 </a:t>
            </a:r>
            <a:r>
              <a:rPr lang="ko-KR" altLang="en-US" sz="800" dirty="0" err="1" smtClean="0">
                <a:solidFill>
                  <a:schemeClr val="tx1"/>
                </a:solidFill>
              </a:rPr>
              <a:t>일시중단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800" dirty="0" smtClean="0">
                <a:solidFill>
                  <a:schemeClr val="tx1"/>
                </a:solidFill>
              </a:rPr>
              <a:t>2020</a:t>
            </a:r>
            <a:r>
              <a:rPr lang="ko-KR" altLang="en-US" sz="800" dirty="0" smtClean="0">
                <a:solidFill>
                  <a:schemeClr val="tx1"/>
                </a:solidFill>
              </a:rPr>
              <a:t>년 인사말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800" dirty="0" err="1" smtClean="0">
                <a:solidFill>
                  <a:schemeClr val="tx1"/>
                </a:solidFill>
              </a:rPr>
              <a:t>신규강좌</a:t>
            </a:r>
            <a:r>
              <a:rPr lang="ko-KR" altLang="en-US" sz="800" dirty="0" smtClean="0">
                <a:solidFill>
                  <a:schemeClr val="tx1"/>
                </a:solidFill>
              </a:rPr>
              <a:t> 개설 </a:t>
            </a:r>
            <a:endParaRPr lang="en-US" altLang="ko-KR" sz="800" dirty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800" dirty="0" smtClean="0">
                <a:solidFill>
                  <a:schemeClr val="tx1"/>
                </a:solidFill>
              </a:rPr>
              <a:t>이러닝서비스 개시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800" dirty="0" smtClean="0">
                <a:solidFill>
                  <a:schemeClr val="tx1"/>
                </a:solidFill>
              </a:rPr>
              <a:t>신규 홈페이지 오픈 안내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7502474" y="3314700"/>
            <a:ext cx="1982675" cy="13258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tx1"/>
                </a:solidFill>
              </a:rPr>
              <a:t>문의사항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sz="1200" b="1" dirty="0">
              <a:solidFill>
                <a:schemeClr val="tx1"/>
              </a:solidFill>
            </a:endParaRPr>
          </a:p>
          <a:p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800" dirty="0" smtClean="0">
                <a:solidFill>
                  <a:schemeClr val="tx1"/>
                </a:solidFill>
              </a:rPr>
              <a:t>로그인 </a:t>
            </a:r>
            <a:r>
              <a:rPr lang="ko-KR" altLang="en-US" sz="800" dirty="0" err="1" smtClean="0">
                <a:solidFill>
                  <a:schemeClr val="tx1"/>
                </a:solidFill>
              </a:rPr>
              <a:t>우류시</a:t>
            </a:r>
            <a:r>
              <a:rPr lang="ko-KR" altLang="en-US" sz="800" dirty="0" smtClean="0">
                <a:solidFill>
                  <a:schemeClr val="tx1"/>
                </a:solidFill>
              </a:rPr>
              <a:t> 해결방법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800" dirty="0" err="1" smtClean="0">
                <a:solidFill>
                  <a:schemeClr val="tx1"/>
                </a:solidFill>
              </a:rPr>
              <a:t>휴면계정</a:t>
            </a:r>
            <a:r>
              <a:rPr lang="ko-KR" altLang="en-US" sz="800" dirty="0" smtClean="0">
                <a:solidFill>
                  <a:schemeClr val="tx1"/>
                </a:solidFill>
              </a:rPr>
              <a:t> 처리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800" dirty="0" smtClean="0">
                <a:solidFill>
                  <a:schemeClr val="tx1"/>
                </a:solidFill>
              </a:rPr>
              <a:t>온라인 </a:t>
            </a:r>
            <a:r>
              <a:rPr lang="ko-KR" altLang="en-US" sz="800" dirty="0" err="1" smtClean="0">
                <a:solidFill>
                  <a:schemeClr val="tx1"/>
                </a:solidFill>
              </a:rPr>
              <a:t>수강시</a:t>
            </a:r>
            <a:r>
              <a:rPr lang="ko-KR" altLang="en-US" sz="800" dirty="0" smtClean="0">
                <a:solidFill>
                  <a:schemeClr val="tx1"/>
                </a:solidFill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</a:rPr>
              <a:t>주의시항</a:t>
            </a:r>
            <a:endParaRPr lang="en-US" altLang="ko-KR" sz="1200" dirty="0" smtClean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716243" y="3314700"/>
            <a:ext cx="2671376" cy="13258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err="1" smtClean="0">
                <a:solidFill>
                  <a:schemeClr val="tx1"/>
                </a:solidFill>
              </a:rPr>
              <a:t>내강의실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※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로그인이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필요한 서비스입니다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altLang="ko-KR" sz="1000" b="1" dirty="0">
              <a:solidFill>
                <a:schemeClr val="tx1"/>
              </a:solidFill>
            </a:endParaRPr>
          </a:p>
          <a:p>
            <a:pPr algn="ctr"/>
            <a:endParaRPr lang="en-US" altLang="ko-KR" sz="1000" b="1" dirty="0" smtClean="0">
              <a:solidFill>
                <a:schemeClr val="tx1"/>
              </a:solidFill>
            </a:endParaRPr>
          </a:p>
          <a:p>
            <a:endParaRPr lang="en-US" altLang="ko-KR" sz="1200" b="1" dirty="0">
              <a:solidFill>
                <a:schemeClr val="tx1"/>
              </a:solidFill>
            </a:endParaRPr>
          </a:p>
          <a:p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43" name="십자형 42"/>
          <p:cNvSpPr/>
          <p:nvPr/>
        </p:nvSpPr>
        <p:spPr>
          <a:xfrm>
            <a:off x="4042138" y="3434239"/>
            <a:ext cx="157004" cy="157004"/>
          </a:xfrm>
          <a:prstGeom prst="plus">
            <a:avLst>
              <a:gd name="adj" fmla="val 48976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십자형 43"/>
          <p:cNvSpPr/>
          <p:nvPr/>
        </p:nvSpPr>
        <p:spPr>
          <a:xfrm>
            <a:off x="7115760" y="3434239"/>
            <a:ext cx="157004" cy="157004"/>
          </a:xfrm>
          <a:prstGeom prst="plus">
            <a:avLst>
              <a:gd name="adj" fmla="val 48976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십자형 44"/>
          <p:cNvSpPr/>
          <p:nvPr/>
        </p:nvSpPr>
        <p:spPr>
          <a:xfrm>
            <a:off x="9215724" y="3434239"/>
            <a:ext cx="157004" cy="157004"/>
          </a:xfrm>
          <a:prstGeom prst="plus">
            <a:avLst>
              <a:gd name="adj" fmla="val 48976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사각형 45"/>
          <p:cNvSpPr/>
          <p:nvPr/>
        </p:nvSpPr>
        <p:spPr>
          <a:xfrm>
            <a:off x="4716243" y="1336220"/>
            <a:ext cx="2671375" cy="18538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accent1">
                    <a:lumMod val="50000"/>
                  </a:schemeClr>
                </a:solidFill>
              </a:rPr>
              <a:t>롤링 배너 또는 이미지</a:t>
            </a:r>
            <a:endParaRPr lang="ko-KR" altLang="en-U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7502473" y="1340415"/>
            <a:ext cx="1973021" cy="18538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</a:rPr>
              <a:t>회원로그인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4852972" y="4095750"/>
            <a:ext cx="1153502" cy="3581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수료증 발급 </a:t>
            </a:r>
            <a:r>
              <a:rPr lang="en-US" altLang="ko-KR" sz="1000" dirty="0" smtClean="0">
                <a:solidFill>
                  <a:schemeClr val="tx1"/>
                </a:solidFill>
              </a:rPr>
              <a:t>&gt;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6119262" y="4092750"/>
            <a:ext cx="1153502" cy="3581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교육신청 확인 </a:t>
            </a:r>
            <a:r>
              <a:rPr lang="en-US" altLang="ko-KR" sz="1000" dirty="0" smtClean="0">
                <a:solidFill>
                  <a:schemeClr val="tx1"/>
                </a:solidFill>
              </a:rPr>
              <a:t>&gt;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2660584" y="1336220"/>
            <a:ext cx="1940804" cy="185384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900" b="1" dirty="0" smtClean="0">
                <a:solidFill>
                  <a:schemeClr val="accent1">
                    <a:lumMod val="50000"/>
                  </a:schemeClr>
                </a:solidFill>
              </a:rPr>
              <a:t>반갑습니다</a:t>
            </a:r>
            <a:r>
              <a:rPr lang="en-US" altLang="ko-KR" sz="900" b="1" dirty="0">
                <a:solidFill>
                  <a:schemeClr val="accent1">
                    <a:lumMod val="50000"/>
                  </a:schemeClr>
                </a:solidFill>
              </a:rPr>
              <a:t>! (</a:t>
            </a:r>
            <a:r>
              <a:rPr lang="ko-KR" altLang="en-US" sz="900" b="1" dirty="0">
                <a:solidFill>
                  <a:schemeClr val="accent1">
                    <a:lumMod val="50000"/>
                  </a:schemeClr>
                </a:solidFill>
              </a:rPr>
              <a:t>배너</a:t>
            </a:r>
            <a:r>
              <a:rPr lang="en-US" altLang="ko-KR" sz="9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sz="9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9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 err="1" smtClean="0">
                <a:solidFill>
                  <a:schemeClr val="tx1"/>
                </a:solidFill>
              </a:rPr>
              <a:t>한국장애인이워크협회에서</a:t>
            </a:r>
            <a:r>
              <a:rPr lang="ko-KR" altLang="en-US" sz="800" dirty="0" smtClean="0">
                <a:solidFill>
                  <a:schemeClr val="tx1"/>
                </a:solidFill>
              </a:rPr>
              <a:t> 운영하는</a:t>
            </a:r>
            <a:r>
              <a:rPr lang="en-US" altLang="ko-KR" sz="800" dirty="0">
                <a:solidFill>
                  <a:schemeClr val="tx1"/>
                </a:solidFill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</a:rPr>
              <a:t>인터넷 이러닝 교육센터입니다</a:t>
            </a:r>
            <a:r>
              <a:rPr lang="en-US" altLang="ko-KR" sz="8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800" dirty="0" smtClean="0">
                <a:solidFill>
                  <a:schemeClr val="tx1"/>
                </a:solidFill>
              </a:rPr>
              <a:t>고객님이 </a:t>
            </a:r>
            <a:r>
              <a:rPr lang="en-US" altLang="ko-KR" sz="800" dirty="0" smtClean="0">
                <a:solidFill>
                  <a:schemeClr val="tx1"/>
                </a:solidFill>
              </a:rPr>
              <a:t>“</a:t>
            </a:r>
            <a:r>
              <a:rPr lang="ko-KR" altLang="en-US" sz="800" dirty="0" err="1" smtClean="0">
                <a:solidFill>
                  <a:schemeClr val="tx1"/>
                </a:solidFill>
              </a:rPr>
              <a:t>매우만족</a:t>
            </a:r>
            <a:r>
              <a:rPr lang="en-US" altLang="ko-KR" sz="800" dirty="0" smtClean="0">
                <a:solidFill>
                  <a:schemeClr val="tx1"/>
                </a:solidFill>
              </a:rPr>
              <a:t>“ </a:t>
            </a:r>
            <a:r>
              <a:rPr lang="ko-KR" altLang="en-US" sz="800" dirty="0" smtClean="0">
                <a:solidFill>
                  <a:schemeClr val="tx1"/>
                </a:solidFill>
              </a:rPr>
              <a:t>할 때까지 최선을 다하는</a:t>
            </a:r>
            <a:r>
              <a:rPr lang="en-US" altLang="ko-KR" sz="800" dirty="0">
                <a:solidFill>
                  <a:schemeClr val="tx1"/>
                </a:solidFill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</a:rPr>
              <a:t>이러닝 교육부가 되겠습니다</a:t>
            </a:r>
            <a:r>
              <a:rPr lang="en-US" altLang="ko-KR" sz="800" b="1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7607122" y="1897380"/>
            <a:ext cx="1765606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bg1">
                    <a:lumMod val="85000"/>
                  </a:schemeClr>
                </a:solidFill>
              </a:rPr>
              <a:t>아이디 입력</a:t>
            </a:r>
            <a:endParaRPr lang="ko-KR" alt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7604202" y="2308860"/>
            <a:ext cx="1765606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bg1">
                    <a:lumMod val="85000"/>
                  </a:schemeClr>
                </a:solidFill>
              </a:rPr>
              <a:t>비밀번호 입력</a:t>
            </a:r>
            <a:endParaRPr lang="ko-KR" alt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58" name="직선 연결선 57"/>
          <p:cNvCxnSpPr/>
          <p:nvPr/>
        </p:nvCxnSpPr>
        <p:spPr>
          <a:xfrm>
            <a:off x="7502473" y="1747517"/>
            <a:ext cx="197302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모서리가 둥근 직사각형 58"/>
          <p:cNvSpPr/>
          <p:nvPr/>
        </p:nvSpPr>
        <p:spPr>
          <a:xfrm>
            <a:off x="8040465" y="2788919"/>
            <a:ext cx="893079" cy="24384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로그인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51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38200" y="365126"/>
            <a:ext cx="10515600" cy="58118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직사각형 53"/>
          <p:cNvSpPr/>
          <p:nvPr/>
        </p:nvSpPr>
        <p:spPr>
          <a:xfrm>
            <a:off x="836398" y="1249136"/>
            <a:ext cx="10515600" cy="206556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직사각형 52"/>
          <p:cNvSpPr/>
          <p:nvPr/>
        </p:nvSpPr>
        <p:spPr>
          <a:xfrm>
            <a:off x="836398" y="3314700"/>
            <a:ext cx="10515600" cy="1402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838200" y="365124"/>
            <a:ext cx="10515600" cy="8840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838200" y="5295900"/>
            <a:ext cx="10515600" cy="881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tx1"/>
                </a:solidFill>
              </a:rPr>
              <a:t>		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사용안내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ㅣ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 개인정보처리방침  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ㅣ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한국장애인이워크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이러닝 소개</a:t>
            </a:r>
            <a:endParaRPr lang="en-US" altLang="ko-KR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ko-KR" sz="1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주소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서울특별시 영등포구 </a:t>
            </a:r>
            <a:r>
              <a:rPr lang="ko-KR" altLang="en-US" sz="800" dirty="0" err="1" smtClean="0">
                <a:solidFill>
                  <a:schemeClr val="bg1">
                    <a:lumMod val="65000"/>
                  </a:schemeClr>
                </a:solidFill>
              </a:rPr>
              <a:t>국제금융로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8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길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19 </a:t>
            </a:r>
            <a:r>
              <a:rPr lang="ko-KR" altLang="en-US" sz="800" dirty="0" err="1" smtClean="0">
                <a:solidFill>
                  <a:schemeClr val="bg1">
                    <a:lumMod val="65000"/>
                  </a:schemeClr>
                </a:solidFill>
              </a:rPr>
              <a:t>중앙빌딩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411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호</a:t>
            </a:r>
            <a:endParaRPr lang="en-US" altLang="ko-KR" sz="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(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서울특별시 영등포구  여의도동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44-21)</a:t>
            </a: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개인정보책임자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조관현 이사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  <a:hlinkClick r:id="rId2"/>
              </a:rPr>
              <a:t>cho8839@hanmail.net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개인정보취급방침</a:t>
            </a:r>
            <a:endParaRPr lang="en-US" altLang="ko-KR" sz="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사업자등록번호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 101-82-11285 / 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전화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 02-783-0800/ 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팩스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02-783-0750</a:t>
            </a:r>
            <a:endParaRPr lang="ko-KR" alt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36398" y="4716780"/>
            <a:ext cx="10515600" cy="5878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중소기업청          고용노동부          보건복지부         한국장애인고용공단          </a:t>
            </a:r>
            <a:r>
              <a:rPr lang="en-US" altLang="ko-KR" sz="1200" dirty="0" smtClean="0">
                <a:solidFill>
                  <a:schemeClr val="tx1"/>
                </a:solidFill>
              </a:rPr>
              <a:t>KSTL	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96" y="804751"/>
            <a:ext cx="1646624" cy="446655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7095411" y="383723"/>
            <a:ext cx="511711" cy="243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로그인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496045" y="379182"/>
            <a:ext cx="1176283" cy="243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아이디</a:t>
            </a:r>
            <a:r>
              <a:rPr lang="en-US" altLang="ko-KR" sz="800" dirty="0" smtClean="0">
                <a:solidFill>
                  <a:schemeClr val="tx1"/>
                </a:solidFill>
              </a:rPr>
              <a:t>/</a:t>
            </a:r>
            <a:r>
              <a:rPr lang="ko-KR" altLang="en-US" sz="800" dirty="0" smtClean="0">
                <a:solidFill>
                  <a:schemeClr val="tx1"/>
                </a:solidFill>
              </a:rPr>
              <a:t>비밀번호찾기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590600" y="379182"/>
            <a:ext cx="591719" cy="243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회원가입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267781" y="910142"/>
            <a:ext cx="469681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</a:rPr>
              <a:t>소개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733122" y="907870"/>
            <a:ext cx="466995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PHP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132298" y="907870"/>
            <a:ext cx="784974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Android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856488" y="910142"/>
            <a:ext cx="531130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C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언어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391138" y="905601"/>
            <a:ext cx="682677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Arduino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067552" y="905601"/>
            <a:ext cx="711038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err="1" smtClean="0">
                <a:solidFill>
                  <a:schemeClr val="tx1"/>
                </a:solidFill>
              </a:rPr>
              <a:t>내강의실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9209939" y="447221"/>
            <a:ext cx="162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9209939" y="499612"/>
            <a:ext cx="162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9212320" y="554384"/>
            <a:ext cx="162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8778590" y="905601"/>
            <a:ext cx="711038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</a:rPr>
              <a:t>정보관리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666296" y="3314700"/>
            <a:ext cx="1935092" cy="13258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</a:rPr>
              <a:t>공지사항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800" dirty="0" smtClean="0">
                <a:solidFill>
                  <a:schemeClr val="tx1"/>
                </a:solidFill>
              </a:rPr>
              <a:t>문자서비스 </a:t>
            </a:r>
            <a:r>
              <a:rPr lang="ko-KR" altLang="en-US" sz="800" dirty="0" err="1" smtClean="0">
                <a:solidFill>
                  <a:schemeClr val="tx1"/>
                </a:solidFill>
              </a:rPr>
              <a:t>일시중단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800" dirty="0" smtClean="0">
                <a:solidFill>
                  <a:schemeClr val="tx1"/>
                </a:solidFill>
              </a:rPr>
              <a:t>2020</a:t>
            </a:r>
            <a:r>
              <a:rPr lang="ko-KR" altLang="en-US" sz="800" dirty="0" smtClean="0">
                <a:solidFill>
                  <a:schemeClr val="tx1"/>
                </a:solidFill>
              </a:rPr>
              <a:t>년 인사말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800" dirty="0" err="1" smtClean="0">
                <a:solidFill>
                  <a:schemeClr val="tx1"/>
                </a:solidFill>
              </a:rPr>
              <a:t>신규강좌</a:t>
            </a:r>
            <a:r>
              <a:rPr lang="ko-KR" altLang="en-US" sz="800" dirty="0" smtClean="0">
                <a:solidFill>
                  <a:schemeClr val="tx1"/>
                </a:solidFill>
              </a:rPr>
              <a:t> 개설 </a:t>
            </a:r>
            <a:endParaRPr lang="en-US" altLang="ko-KR" sz="800" dirty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800" dirty="0" smtClean="0">
                <a:solidFill>
                  <a:schemeClr val="tx1"/>
                </a:solidFill>
              </a:rPr>
              <a:t>이러닝서비스 개시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800" dirty="0" smtClean="0">
                <a:solidFill>
                  <a:schemeClr val="tx1"/>
                </a:solidFill>
              </a:rPr>
              <a:t>신규 홈페이지 오픈 안내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7502474" y="3314700"/>
            <a:ext cx="1982675" cy="13258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tx1"/>
                </a:solidFill>
              </a:rPr>
              <a:t>문의사항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sz="1200" b="1" dirty="0">
              <a:solidFill>
                <a:schemeClr val="tx1"/>
              </a:solidFill>
            </a:endParaRPr>
          </a:p>
          <a:p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800" dirty="0" smtClean="0">
                <a:solidFill>
                  <a:schemeClr val="tx1"/>
                </a:solidFill>
              </a:rPr>
              <a:t>로그인 </a:t>
            </a:r>
            <a:r>
              <a:rPr lang="ko-KR" altLang="en-US" sz="800" dirty="0" err="1" smtClean="0">
                <a:solidFill>
                  <a:schemeClr val="tx1"/>
                </a:solidFill>
              </a:rPr>
              <a:t>우류시</a:t>
            </a:r>
            <a:r>
              <a:rPr lang="ko-KR" altLang="en-US" sz="800" dirty="0" smtClean="0">
                <a:solidFill>
                  <a:schemeClr val="tx1"/>
                </a:solidFill>
              </a:rPr>
              <a:t> 해결방법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800" dirty="0" err="1" smtClean="0">
                <a:solidFill>
                  <a:schemeClr val="tx1"/>
                </a:solidFill>
              </a:rPr>
              <a:t>휴면계정</a:t>
            </a:r>
            <a:r>
              <a:rPr lang="ko-KR" altLang="en-US" sz="800" dirty="0" smtClean="0">
                <a:solidFill>
                  <a:schemeClr val="tx1"/>
                </a:solidFill>
              </a:rPr>
              <a:t> 처리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800" dirty="0" smtClean="0">
                <a:solidFill>
                  <a:schemeClr val="tx1"/>
                </a:solidFill>
              </a:rPr>
              <a:t>온라인 </a:t>
            </a:r>
            <a:r>
              <a:rPr lang="ko-KR" altLang="en-US" sz="800" dirty="0" err="1" smtClean="0">
                <a:solidFill>
                  <a:schemeClr val="tx1"/>
                </a:solidFill>
              </a:rPr>
              <a:t>수강시</a:t>
            </a:r>
            <a:r>
              <a:rPr lang="ko-KR" altLang="en-US" sz="800" dirty="0" smtClean="0">
                <a:solidFill>
                  <a:schemeClr val="tx1"/>
                </a:solidFill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</a:rPr>
              <a:t>주의시항</a:t>
            </a:r>
            <a:endParaRPr lang="en-US" altLang="ko-KR" sz="1200" dirty="0" smtClean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716243" y="3314700"/>
            <a:ext cx="2671376" cy="13258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err="1" smtClean="0">
                <a:solidFill>
                  <a:schemeClr val="tx1"/>
                </a:solidFill>
              </a:rPr>
              <a:t>내강의실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※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로그인이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필요한 서비스입니다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altLang="ko-KR" sz="1000" b="1" dirty="0">
              <a:solidFill>
                <a:schemeClr val="tx1"/>
              </a:solidFill>
            </a:endParaRPr>
          </a:p>
          <a:p>
            <a:pPr algn="ctr"/>
            <a:endParaRPr lang="en-US" altLang="ko-KR" sz="1000" b="1" dirty="0" smtClean="0">
              <a:solidFill>
                <a:schemeClr val="tx1"/>
              </a:solidFill>
            </a:endParaRPr>
          </a:p>
          <a:p>
            <a:endParaRPr lang="en-US" altLang="ko-KR" sz="1200" b="1" dirty="0">
              <a:solidFill>
                <a:schemeClr val="tx1"/>
              </a:solidFill>
            </a:endParaRPr>
          </a:p>
          <a:p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43" name="십자형 42"/>
          <p:cNvSpPr/>
          <p:nvPr/>
        </p:nvSpPr>
        <p:spPr>
          <a:xfrm>
            <a:off x="4042138" y="3434239"/>
            <a:ext cx="157004" cy="157004"/>
          </a:xfrm>
          <a:prstGeom prst="plus">
            <a:avLst>
              <a:gd name="adj" fmla="val 48976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십자형 43"/>
          <p:cNvSpPr/>
          <p:nvPr/>
        </p:nvSpPr>
        <p:spPr>
          <a:xfrm>
            <a:off x="7115760" y="3434239"/>
            <a:ext cx="157004" cy="157004"/>
          </a:xfrm>
          <a:prstGeom prst="plus">
            <a:avLst>
              <a:gd name="adj" fmla="val 48976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십자형 44"/>
          <p:cNvSpPr/>
          <p:nvPr/>
        </p:nvSpPr>
        <p:spPr>
          <a:xfrm>
            <a:off x="9215724" y="3434239"/>
            <a:ext cx="157004" cy="157004"/>
          </a:xfrm>
          <a:prstGeom prst="plus">
            <a:avLst>
              <a:gd name="adj" fmla="val 48976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사각형 45"/>
          <p:cNvSpPr/>
          <p:nvPr/>
        </p:nvSpPr>
        <p:spPr>
          <a:xfrm>
            <a:off x="4716243" y="1336220"/>
            <a:ext cx="2671375" cy="18538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accent1">
                    <a:lumMod val="50000"/>
                  </a:schemeClr>
                </a:solidFill>
              </a:rPr>
              <a:t>롤링 배너 또는 이미지</a:t>
            </a:r>
            <a:endParaRPr lang="ko-KR" altLang="en-U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7838525" y="1340415"/>
            <a:ext cx="1636969" cy="185384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ko-KR" altLang="en-U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4852972" y="4095750"/>
            <a:ext cx="1153502" cy="3581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수료증 발급 </a:t>
            </a:r>
            <a:r>
              <a:rPr lang="en-US" altLang="ko-KR" sz="1000" dirty="0" smtClean="0">
                <a:solidFill>
                  <a:schemeClr val="tx1"/>
                </a:solidFill>
              </a:rPr>
              <a:t>&gt;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6119262" y="4092750"/>
            <a:ext cx="1153502" cy="3581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교육신청 확인 </a:t>
            </a:r>
            <a:r>
              <a:rPr lang="en-US" altLang="ko-KR" sz="1000" dirty="0" smtClean="0">
                <a:solidFill>
                  <a:schemeClr val="tx1"/>
                </a:solidFill>
              </a:rPr>
              <a:t>&gt;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2660584" y="1336220"/>
            <a:ext cx="1940804" cy="185384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900" b="1" dirty="0" smtClean="0">
                <a:solidFill>
                  <a:schemeClr val="accent1">
                    <a:lumMod val="50000"/>
                  </a:schemeClr>
                </a:solidFill>
              </a:rPr>
              <a:t>반갑습니다</a:t>
            </a:r>
            <a:r>
              <a:rPr lang="en-US" altLang="ko-KR" sz="900" b="1" dirty="0">
                <a:solidFill>
                  <a:schemeClr val="accent1">
                    <a:lumMod val="50000"/>
                  </a:schemeClr>
                </a:solidFill>
              </a:rPr>
              <a:t>! (</a:t>
            </a:r>
            <a:r>
              <a:rPr lang="ko-KR" altLang="en-US" sz="900" b="1" dirty="0">
                <a:solidFill>
                  <a:schemeClr val="accent1">
                    <a:lumMod val="50000"/>
                  </a:schemeClr>
                </a:solidFill>
              </a:rPr>
              <a:t>배너</a:t>
            </a:r>
            <a:r>
              <a:rPr lang="en-US" altLang="ko-KR" sz="9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sz="9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9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 err="1" smtClean="0">
                <a:solidFill>
                  <a:schemeClr val="tx1"/>
                </a:solidFill>
              </a:rPr>
              <a:t>한국장애인이워크협회에서</a:t>
            </a:r>
            <a:r>
              <a:rPr lang="ko-KR" altLang="en-US" sz="800" dirty="0" smtClean="0">
                <a:solidFill>
                  <a:schemeClr val="tx1"/>
                </a:solidFill>
              </a:rPr>
              <a:t> 운영하는</a:t>
            </a:r>
            <a:r>
              <a:rPr lang="en-US" altLang="ko-KR" sz="800" dirty="0">
                <a:solidFill>
                  <a:schemeClr val="tx1"/>
                </a:solidFill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</a:rPr>
              <a:t>인터넷 이러닝 교육센터입니다</a:t>
            </a:r>
            <a:r>
              <a:rPr lang="en-US" altLang="ko-KR" sz="8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800" dirty="0" smtClean="0">
                <a:solidFill>
                  <a:schemeClr val="tx1"/>
                </a:solidFill>
              </a:rPr>
              <a:t>고객님이 </a:t>
            </a:r>
            <a:r>
              <a:rPr lang="en-US" altLang="ko-KR" sz="800" dirty="0" smtClean="0">
                <a:solidFill>
                  <a:schemeClr val="tx1"/>
                </a:solidFill>
              </a:rPr>
              <a:t>“</a:t>
            </a:r>
            <a:r>
              <a:rPr lang="ko-KR" altLang="en-US" sz="800" dirty="0" err="1" smtClean="0">
                <a:solidFill>
                  <a:schemeClr val="tx1"/>
                </a:solidFill>
              </a:rPr>
              <a:t>매우만족</a:t>
            </a:r>
            <a:r>
              <a:rPr lang="en-US" altLang="ko-KR" sz="800" dirty="0" smtClean="0">
                <a:solidFill>
                  <a:schemeClr val="tx1"/>
                </a:solidFill>
              </a:rPr>
              <a:t>“ </a:t>
            </a:r>
            <a:r>
              <a:rPr lang="ko-KR" altLang="en-US" sz="800" dirty="0" smtClean="0">
                <a:solidFill>
                  <a:schemeClr val="tx1"/>
                </a:solidFill>
              </a:rPr>
              <a:t>할 때까지 최선을 다하는</a:t>
            </a:r>
            <a:r>
              <a:rPr lang="en-US" altLang="ko-KR" sz="800" dirty="0">
                <a:solidFill>
                  <a:schemeClr val="tx1"/>
                </a:solidFill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</a:rPr>
              <a:t>이러닝 교육부가 되겠습니다</a:t>
            </a:r>
            <a:r>
              <a:rPr lang="en-US" altLang="ko-KR" sz="800" b="1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305881" y="1315445"/>
            <a:ext cx="465342" cy="3685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800" dirty="0" smtClean="0">
                <a:solidFill>
                  <a:schemeClr val="tx1"/>
                </a:solidFill>
              </a:rPr>
              <a:t>소개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 smtClean="0">
                <a:solidFill>
                  <a:schemeClr val="tx1"/>
                </a:solidFill>
              </a:rPr>
              <a:t>개요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7502473" y="1340415"/>
            <a:ext cx="1973021" cy="18538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</a:rPr>
              <a:t>회원로그인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7607122" y="1897380"/>
            <a:ext cx="1765606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bg1">
                    <a:lumMod val="85000"/>
                  </a:schemeClr>
                </a:solidFill>
              </a:rPr>
              <a:t>아이디 입력</a:t>
            </a:r>
            <a:endParaRPr lang="ko-KR" alt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7604202" y="2308860"/>
            <a:ext cx="1765606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bg1">
                    <a:lumMod val="85000"/>
                  </a:schemeClr>
                </a:solidFill>
              </a:rPr>
              <a:t>비밀번호 입력</a:t>
            </a:r>
            <a:endParaRPr lang="ko-KR" alt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52" name="직선 연결선 51"/>
          <p:cNvCxnSpPr/>
          <p:nvPr/>
        </p:nvCxnSpPr>
        <p:spPr>
          <a:xfrm>
            <a:off x="7502473" y="1747517"/>
            <a:ext cx="197302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모서리가 둥근 직사각형 54"/>
          <p:cNvSpPr/>
          <p:nvPr/>
        </p:nvSpPr>
        <p:spPr>
          <a:xfrm>
            <a:off x="8040465" y="2788919"/>
            <a:ext cx="893079" cy="24384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로그인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8801952" y="1265572"/>
            <a:ext cx="1035468" cy="7010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800" dirty="0" smtClean="0">
                <a:solidFill>
                  <a:schemeClr val="tx1"/>
                </a:solidFill>
              </a:rPr>
              <a:t>비밀번호 변경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 smtClean="0">
                <a:solidFill>
                  <a:schemeClr val="tx1"/>
                </a:solidFill>
              </a:rPr>
              <a:t>기본정보 수정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 smtClean="0">
                <a:solidFill>
                  <a:schemeClr val="tx1"/>
                </a:solidFill>
              </a:rPr>
              <a:t>회원탈퇴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800" dirty="0" smtClean="0">
              <a:solidFill>
                <a:schemeClr val="tx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8084187" y="1278432"/>
            <a:ext cx="815973" cy="9847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800" dirty="0" smtClean="0">
                <a:solidFill>
                  <a:schemeClr val="tx1"/>
                </a:solidFill>
              </a:rPr>
              <a:t>수강중인과정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 smtClean="0">
                <a:solidFill>
                  <a:schemeClr val="tx1"/>
                </a:solidFill>
              </a:rPr>
              <a:t>수강대기과정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 smtClean="0">
                <a:solidFill>
                  <a:schemeClr val="tx1"/>
                </a:solidFill>
              </a:rPr>
              <a:t>수강취소과정</a:t>
            </a:r>
            <a:endParaRPr lang="en-US" altLang="ko-KR" sz="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 smtClean="0">
                <a:solidFill>
                  <a:schemeClr val="tx1"/>
                </a:solidFill>
              </a:rPr>
              <a:t>수강완료과정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 smtClean="0">
                <a:solidFill>
                  <a:schemeClr val="tx1"/>
                </a:solidFill>
              </a:rPr>
              <a:t>상담신청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endParaRPr lang="ko-KR" alt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1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38200" y="365126"/>
            <a:ext cx="10515600" cy="58118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직사각형 53"/>
          <p:cNvSpPr/>
          <p:nvPr/>
        </p:nvSpPr>
        <p:spPr>
          <a:xfrm>
            <a:off x="836398" y="1249136"/>
            <a:ext cx="10515600" cy="206556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직사각형 52"/>
          <p:cNvSpPr/>
          <p:nvPr/>
        </p:nvSpPr>
        <p:spPr>
          <a:xfrm>
            <a:off x="836398" y="3314700"/>
            <a:ext cx="10515600" cy="1402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838200" y="365124"/>
            <a:ext cx="10515600" cy="8840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838200" y="5295900"/>
            <a:ext cx="10515600" cy="881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tx1"/>
                </a:solidFill>
              </a:rPr>
              <a:t>		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사용안내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ㅣ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 개인정보처리방침  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ㅣ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한국장애인이워크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이러닝 소개</a:t>
            </a:r>
            <a:endParaRPr lang="en-US" altLang="ko-KR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ko-KR" sz="1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주소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서울특별시 영등포구 </a:t>
            </a:r>
            <a:r>
              <a:rPr lang="ko-KR" altLang="en-US" sz="800" dirty="0" err="1" smtClean="0">
                <a:solidFill>
                  <a:schemeClr val="bg1">
                    <a:lumMod val="65000"/>
                  </a:schemeClr>
                </a:solidFill>
              </a:rPr>
              <a:t>국제금융로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8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길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19 </a:t>
            </a:r>
            <a:r>
              <a:rPr lang="ko-KR" altLang="en-US" sz="800" dirty="0" err="1" smtClean="0">
                <a:solidFill>
                  <a:schemeClr val="bg1">
                    <a:lumMod val="65000"/>
                  </a:schemeClr>
                </a:solidFill>
              </a:rPr>
              <a:t>중앙빌딩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411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호</a:t>
            </a:r>
            <a:endParaRPr lang="en-US" altLang="ko-KR" sz="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(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서울특별시 영등포구  여의도동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44-21)</a:t>
            </a: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개인정보책임자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조관현 이사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  <a:hlinkClick r:id="rId2"/>
              </a:rPr>
              <a:t>cho8839@hanmail.net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개인정보취급방침</a:t>
            </a:r>
            <a:endParaRPr lang="en-US" altLang="ko-KR" sz="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사업자등록번호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 101-82-11285 / 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전화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 02-783-0800/ 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팩스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02-783-0750</a:t>
            </a:r>
            <a:endParaRPr lang="ko-KR" alt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36398" y="4716780"/>
            <a:ext cx="10515600" cy="5878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중소기업청          고용노동부          보건복지부         한국장애인고용공단          </a:t>
            </a:r>
            <a:r>
              <a:rPr lang="en-US" altLang="ko-KR" sz="1200" dirty="0" smtClean="0">
                <a:solidFill>
                  <a:schemeClr val="tx1"/>
                </a:solidFill>
              </a:rPr>
              <a:t>KSTL	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96" y="804751"/>
            <a:ext cx="1646624" cy="446655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7095411" y="383723"/>
            <a:ext cx="511711" cy="243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로그인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496045" y="379182"/>
            <a:ext cx="1176283" cy="243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아이디</a:t>
            </a:r>
            <a:r>
              <a:rPr lang="en-US" altLang="ko-KR" sz="800" dirty="0" smtClean="0">
                <a:solidFill>
                  <a:schemeClr val="tx1"/>
                </a:solidFill>
              </a:rPr>
              <a:t>/</a:t>
            </a:r>
            <a:r>
              <a:rPr lang="ko-KR" altLang="en-US" sz="800" dirty="0" smtClean="0">
                <a:solidFill>
                  <a:schemeClr val="tx1"/>
                </a:solidFill>
              </a:rPr>
              <a:t>비밀번호찾기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590600" y="379182"/>
            <a:ext cx="591719" cy="243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회원가입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267781" y="910142"/>
            <a:ext cx="469681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</a:rPr>
              <a:t>소개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733122" y="907870"/>
            <a:ext cx="466995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PHP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132298" y="907870"/>
            <a:ext cx="784974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Android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856488" y="910142"/>
            <a:ext cx="531130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C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언어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391138" y="905601"/>
            <a:ext cx="682677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Arduino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067552" y="905601"/>
            <a:ext cx="711038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err="1" smtClean="0">
                <a:solidFill>
                  <a:schemeClr val="tx1"/>
                </a:solidFill>
              </a:rPr>
              <a:t>내강의실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9209939" y="447221"/>
            <a:ext cx="162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9209939" y="499612"/>
            <a:ext cx="162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9212320" y="554384"/>
            <a:ext cx="162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8778590" y="905601"/>
            <a:ext cx="711038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</a:rPr>
              <a:t>정보관리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666296" y="1271994"/>
            <a:ext cx="6706432" cy="4843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err="1" smtClean="0">
                <a:solidFill>
                  <a:schemeClr val="tx1"/>
                </a:solidFill>
              </a:rPr>
              <a:t>강좌명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: PHP</a:t>
            </a:r>
          </a:p>
          <a:p>
            <a:pPr algn="ctr"/>
            <a:endParaRPr lang="en-US" altLang="ko-KR" b="1" dirty="0">
              <a:solidFill>
                <a:schemeClr val="tx1"/>
              </a:solidFill>
            </a:endParaRPr>
          </a:p>
          <a:p>
            <a:r>
              <a:rPr lang="en-US" altLang="ko-KR" sz="1200" b="1" dirty="0" smtClean="0">
                <a:solidFill>
                  <a:schemeClr val="tx1"/>
                </a:solidFill>
              </a:rPr>
              <a:t>PHP</a:t>
            </a:r>
          </a:p>
          <a:p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>
              <a:solidFill>
                <a:schemeClr val="tx1"/>
              </a:solidFill>
            </a:endParaRPr>
          </a:p>
          <a:p>
            <a:pPr algn="ctr"/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>
              <a:solidFill>
                <a:schemeClr val="tx1"/>
              </a:solidFill>
            </a:endParaRPr>
          </a:p>
          <a:p>
            <a:pPr algn="ctr"/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sz="1200" b="1" dirty="0" err="1" smtClean="0">
                <a:solidFill>
                  <a:schemeClr val="tx1"/>
                </a:solidFill>
              </a:rPr>
              <a:t>강좌설명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b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o-KR" altLang="en-US" sz="1000" b="1" dirty="0" smtClean="0">
                <a:solidFill>
                  <a:schemeClr val="tx1"/>
                </a:solidFill>
              </a:rPr>
              <a:t>교육목적</a:t>
            </a:r>
            <a:endParaRPr lang="en-US" altLang="ko-KR" sz="1000" b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o-KR" altLang="en-US" sz="1000" b="1" dirty="0" err="1" smtClean="0">
                <a:solidFill>
                  <a:schemeClr val="tx1"/>
                </a:solidFill>
              </a:rPr>
              <a:t>개설과정</a:t>
            </a:r>
            <a:endParaRPr lang="en-US" altLang="ko-KR" sz="1000" b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o-KR" altLang="en-US" sz="1000" b="1" dirty="0" err="1" smtClean="0">
                <a:solidFill>
                  <a:schemeClr val="tx1"/>
                </a:solidFill>
              </a:rPr>
              <a:t>교육특성</a:t>
            </a:r>
            <a:endParaRPr lang="en-US" altLang="ko-KR" sz="1000" b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sz="1000" b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sz="1000" b="1" dirty="0" smtClean="0">
              <a:solidFill>
                <a:schemeClr val="tx1"/>
              </a:solidFill>
            </a:endParaRPr>
          </a:p>
          <a:p>
            <a:r>
              <a:rPr lang="ko-KR" altLang="en-US" sz="1200" b="1" dirty="0" err="1" smtClean="0">
                <a:solidFill>
                  <a:schemeClr val="tx1"/>
                </a:solidFill>
              </a:rPr>
              <a:t>강좌구성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2666296" y="1797322"/>
            <a:ext cx="66250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316315"/>
              </p:ext>
            </p:extLst>
          </p:nvPr>
        </p:nvGraphicFramePr>
        <p:xfrm>
          <a:off x="2853272" y="2268966"/>
          <a:ext cx="6200920" cy="99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230">
                  <a:extLst>
                    <a:ext uri="{9D8B030D-6E8A-4147-A177-3AD203B41FA5}">
                      <a16:colId xmlns:a16="http://schemas.microsoft.com/office/drawing/2014/main" val="647489852"/>
                    </a:ext>
                  </a:extLst>
                </a:gridCol>
                <a:gridCol w="1550230">
                  <a:extLst>
                    <a:ext uri="{9D8B030D-6E8A-4147-A177-3AD203B41FA5}">
                      <a16:colId xmlns:a16="http://schemas.microsoft.com/office/drawing/2014/main" val="2948813259"/>
                    </a:ext>
                  </a:extLst>
                </a:gridCol>
                <a:gridCol w="1550230">
                  <a:extLst>
                    <a:ext uri="{9D8B030D-6E8A-4147-A177-3AD203B41FA5}">
                      <a16:colId xmlns:a16="http://schemas.microsoft.com/office/drawing/2014/main" val="1083669140"/>
                    </a:ext>
                  </a:extLst>
                </a:gridCol>
                <a:gridCol w="1550230">
                  <a:extLst>
                    <a:ext uri="{9D8B030D-6E8A-4147-A177-3AD203B41FA5}">
                      <a16:colId xmlns:a16="http://schemas.microsoft.com/office/drawing/2014/main" val="943233336"/>
                    </a:ext>
                  </a:extLst>
                </a:gridCol>
              </a:tblGrid>
              <a:tr h="33182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강사</a:t>
                      </a:r>
                      <a:endParaRPr lang="ko-KR" altLang="en-US" sz="1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홍길동</a:t>
                      </a:r>
                      <a:endParaRPr lang="ko-KR" altLang="en-US" sz="1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강좌구성</a:t>
                      </a:r>
                      <a:endParaRPr lang="ko-KR" altLang="en-US" sz="1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ko-KR" altLang="en-US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강</a:t>
                      </a:r>
                      <a:endParaRPr lang="ko-KR" altLang="en-US" sz="10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640153"/>
                  </a:ext>
                </a:extLst>
              </a:tr>
              <a:tr h="33182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n>
                            <a:noFill/>
                          </a:ln>
                        </a:rPr>
                        <a:t>수강료</a:t>
                      </a:r>
                      <a:endParaRPr lang="ko-KR" altLang="en-US" sz="10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</a:rPr>
                        <a:t>40,000</a:t>
                      </a:r>
                      <a:r>
                        <a:rPr lang="ko-KR" altLang="en-US" sz="1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</a:rPr>
                        <a:t>원</a:t>
                      </a:r>
                      <a:endParaRPr lang="ko-KR" altLang="en-US" sz="10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n>
                            <a:noFill/>
                          </a:ln>
                        </a:rPr>
                        <a:t>수강기간</a:t>
                      </a:r>
                      <a:endParaRPr lang="ko-KR" altLang="en-US" sz="10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n>
                            <a:noFill/>
                          </a:ln>
                        </a:rPr>
                        <a:t>30</a:t>
                      </a:r>
                      <a:r>
                        <a:rPr lang="ko-KR" altLang="en-US" sz="1000" dirty="0" smtClean="0">
                          <a:ln>
                            <a:noFill/>
                          </a:ln>
                        </a:rPr>
                        <a:t>일</a:t>
                      </a:r>
                      <a:endParaRPr lang="ko-KR" altLang="en-US" sz="10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080623"/>
                  </a:ext>
                </a:extLst>
              </a:tr>
              <a:tr h="33182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n>
                            <a:noFill/>
                          </a:ln>
                        </a:rPr>
                        <a:t>구성</a:t>
                      </a:r>
                      <a:endParaRPr lang="ko-KR" altLang="en-US" sz="10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n>
                            <a:noFill/>
                          </a:ln>
                        </a:rPr>
                        <a:t>[</a:t>
                      </a:r>
                      <a:r>
                        <a:rPr lang="ko-KR" altLang="en-US" sz="1000" dirty="0" smtClean="0">
                          <a:ln>
                            <a:noFill/>
                          </a:ln>
                        </a:rPr>
                        <a:t>강좌</a:t>
                      </a:r>
                      <a:r>
                        <a:rPr lang="en-US" altLang="ko-KR" sz="1000" dirty="0" smtClean="0">
                          <a:ln>
                            <a:noFill/>
                          </a:ln>
                        </a:rPr>
                        <a:t>] PHP 1</a:t>
                      </a:r>
                      <a:r>
                        <a:rPr lang="ko-KR" altLang="en-US" sz="1000" dirty="0" smtClean="0">
                          <a:ln>
                            <a:noFill/>
                          </a:ln>
                        </a:rPr>
                        <a:t>강 </a:t>
                      </a:r>
                      <a:r>
                        <a:rPr lang="en-US" altLang="ko-KR" sz="1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</a:rPr>
                        <a:t>40,000</a:t>
                      </a:r>
                      <a:r>
                        <a:rPr lang="ko-KR" altLang="en-US" sz="1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</a:rPr>
                        <a:t>원</a:t>
                      </a:r>
                      <a:endParaRPr lang="ko-KR" altLang="en-US" sz="10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940275"/>
                  </a:ext>
                </a:extLst>
              </a:tr>
            </a:tbl>
          </a:graphicData>
        </a:graphic>
      </p:graphicFrame>
      <p:sp>
        <p:nvSpPr>
          <p:cNvPr id="20" name="직사각형 19"/>
          <p:cNvSpPr/>
          <p:nvPr/>
        </p:nvSpPr>
        <p:spPr>
          <a:xfrm>
            <a:off x="6310473" y="3397817"/>
            <a:ext cx="872067" cy="2857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목록으로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7242540" y="3392678"/>
            <a:ext cx="872067" cy="28575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구매하기</a:t>
            </a:r>
            <a:endParaRPr lang="ko-KR" altLang="en-US" sz="1000" dirty="0"/>
          </a:p>
        </p:txBody>
      </p:sp>
      <p:sp>
        <p:nvSpPr>
          <p:cNvPr id="52" name="직사각형 51"/>
          <p:cNvSpPr/>
          <p:nvPr/>
        </p:nvSpPr>
        <p:spPr>
          <a:xfrm>
            <a:off x="8174607" y="3399700"/>
            <a:ext cx="872067" cy="2857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장바구니</a:t>
            </a:r>
            <a:endParaRPr lang="ko-KR" altLang="en-US" sz="1000" dirty="0"/>
          </a:p>
        </p:txBody>
      </p:sp>
      <p:cxnSp>
        <p:nvCxnSpPr>
          <p:cNvPr id="60" name="직선 연결선 59"/>
          <p:cNvCxnSpPr/>
          <p:nvPr/>
        </p:nvCxnSpPr>
        <p:spPr>
          <a:xfrm>
            <a:off x="2666296" y="4015285"/>
            <a:ext cx="66250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2666296" y="5275306"/>
            <a:ext cx="66250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55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38200" y="365126"/>
            <a:ext cx="10515600" cy="58118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직사각형 53"/>
          <p:cNvSpPr/>
          <p:nvPr/>
        </p:nvSpPr>
        <p:spPr>
          <a:xfrm>
            <a:off x="836398" y="1249136"/>
            <a:ext cx="10515600" cy="206556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직사각형 52"/>
          <p:cNvSpPr/>
          <p:nvPr/>
        </p:nvSpPr>
        <p:spPr>
          <a:xfrm>
            <a:off x="836398" y="3314700"/>
            <a:ext cx="10515600" cy="1402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838200" y="365124"/>
            <a:ext cx="10515600" cy="8840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838200" y="5295900"/>
            <a:ext cx="10515600" cy="881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tx1"/>
                </a:solidFill>
              </a:rPr>
              <a:t>		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사용안내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ㅣ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 개인정보처리방침  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ㅣ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한국장애인이워크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이러닝 소개</a:t>
            </a:r>
            <a:endParaRPr lang="en-US" altLang="ko-KR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ko-KR" sz="1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주소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서울특별시 영등포구 </a:t>
            </a:r>
            <a:r>
              <a:rPr lang="ko-KR" altLang="en-US" sz="800" dirty="0" err="1" smtClean="0">
                <a:solidFill>
                  <a:schemeClr val="bg1">
                    <a:lumMod val="65000"/>
                  </a:schemeClr>
                </a:solidFill>
              </a:rPr>
              <a:t>국제금융로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8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길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19 </a:t>
            </a:r>
            <a:r>
              <a:rPr lang="ko-KR" altLang="en-US" sz="800" dirty="0" err="1" smtClean="0">
                <a:solidFill>
                  <a:schemeClr val="bg1">
                    <a:lumMod val="65000"/>
                  </a:schemeClr>
                </a:solidFill>
              </a:rPr>
              <a:t>중앙빌딩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411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호</a:t>
            </a:r>
            <a:endParaRPr lang="en-US" altLang="ko-KR" sz="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(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서울특별시 영등포구  여의도동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44-21)</a:t>
            </a: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개인정보책임자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조관현 이사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  <a:hlinkClick r:id="rId2"/>
              </a:rPr>
              <a:t>cho8839@hanmail.net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개인정보취급방침</a:t>
            </a:r>
            <a:endParaRPr lang="en-US" altLang="ko-KR" sz="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사업자등록번호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 101-82-11285 / 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전화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 02-783-0800/ 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팩스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02-783-0750</a:t>
            </a:r>
            <a:endParaRPr lang="ko-KR" alt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36398" y="4716780"/>
            <a:ext cx="10515600" cy="5878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중소기업청          고용노동부          보건복지부         한국장애인고용공단          </a:t>
            </a:r>
            <a:r>
              <a:rPr lang="en-US" altLang="ko-KR" sz="1200" dirty="0" smtClean="0">
                <a:solidFill>
                  <a:schemeClr val="tx1"/>
                </a:solidFill>
              </a:rPr>
              <a:t>KSTL	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96" y="804751"/>
            <a:ext cx="1646624" cy="446655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7095411" y="383723"/>
            <a:ext cx="511711" cy="243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로그인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496045" y="379182"/>
            <a:ext cx="1176283" cy="243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아이디</a:t>
            </a:r>
            <a:r>
              <a:rPr lang="en-US" altLang="ko-KR" sz="800" dirty="0" smtClean="0">
                <a:solidFill>
                  <a:schemeClr val="tx1"/>
                </a:solidFill>
              </a:rPr>
              <a:t>/</a:t>
            </a:r>
            <a:r>
              <a:rPr lang="ko-KR" altLang="en-US" sz="800" dirty="0" smtClean="0">
                <a:solidFill>
                  <a:schemeClr val="tx1"/>
                </a:solidFill>
              </a:rPr>
              <a:t>비밀번호찾기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590600" y="379182"/>
            <a:ext cx="591719" cy="243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회원가입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267781" y="910142"/>
            <a:ext cx="469681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</a:rPr>
              <a:t>소개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733122" y="907870"/>
            <a:ext cx="466995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PHP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132298" y="907870"/>
            <a:ext cx="784974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Android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856488" y="910142"/>
            <a:ext cx="531130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C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언어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391138" y="905601"/>
            <a:ext cx="682677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Arduino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067552" y="905601"/>
            <a:ext cx="711038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err="1" smtClean="0">
                <a:solidFill>
                  <a:schemeClr val="tx1"/>
                </a:solidFill>
              </a:rPr>
              <a:t>내강의실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9209939" y="447221"/>
            <a:ext cx="162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9209939" y="499612"/>
            <a:ext cx="162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9212320" y="554384"/>
            <a:ext cx="162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8778590" y="905601"/>
            <a:ext cx="711038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</a:rPr>
              <a:t>정보관리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666296" y="1271994"/>
            <a:ext cx="6706432" cy="4843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err="1" smtClean="0">
                <a:solidFill>
                  <a:schemeClr val="tx1"/>
                </a:solidFill>
              </a:rPr>
              <a:t>강좌구성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b="1" dirty="0">
              <a:solidFill>
                <a:schemeClr val="tx1"/>
              </a:solidFill>
            </a:endParaRPr>
          </a:p>
          <a:p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>
              <a:solidFill>
                <a:schemeClr val="tx1"/>
              </a:solidFill>
            </a:endParaRPr>
          </a:p>
          <a:p>
            <a:pPr algn="ctr"/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>
              <a:solidFill>
                <a:schemeClr val="tx1"/>
              </a:solidFill>
            </a:endParaRPr>
          </a:p>
          <a:p>
            <a:pPr algn="ctr"/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>
              <a:solidFill>
                <a:schemeClr val="tx1"/>
              </a:solidFill>
            </a:endParaRPr>
          </a:p>
          <a:p>
            <a:r>
              <a:rPr lang="ko-KR" altLang="en-US" sz="1200" b="1" dirty="0" err="1" smtClean="0">
                <a:solidFill>
                  <a:schemeClr val="tx1"/>
                </a:solidFill>
              </a:rPr>
              <a:t>수강후기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>
              <a:solidFill>
                <a:schemeClr val="tx1"/>
              </a:solidFill>
            </a:endParaRPr>
          </a:p>
          <a:p>
            <a:pPr algn="ctr"/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2666296" y="1797322"/>
            <a:ext cx="66250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755348"/>
              </p:ext>
            </p:extLst>
          </p:nvPr>
        </p:nvGraphicFramePr>
        <p:xfrm>
          <a:off x="2851470" y="2303646"/>
          <a:ext cx="620272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009">
                  <a:extLst>
                    <a:ext uri="{9D8B030D-6E8A-4147-A177-3AD203B41FA5}">
                      <a16:colId xmlns:a16="http://schemas.microsoft.com/office/drawing/2014/main" val="2212243372"/>
                    </a:ext>
                  </a:extLst>
                </a:gridCol>
                <a:gridCol w="3551464">
                  <a:extLst>
                    <a:ext uri="{9D8B030D-6E8A-4147-A177-3AD203B41FA5}">
                      <a16:colId xmlns:a16="http://schemas.microsoft.com/office/drawing/2014/main" val="3515185025"/>
                    </a:ext>
                  </a:extLst>
                </a:gridCol>
                <a:gridCol w="1036864">
                  <a:extLst>
                    <a:ext uri="{9D8B030D-6E8A-4147-A177-3AD203B41FA5}">
                      <a16:colId xmlns:a16="http://schemas.microsoft.com/office/drawing/2014/main" val="2310262516"/>
                    </a:ext>
                  </a:extLst>
                </a:gridCol>
                <a:gridCol w="963383">
                  <a:extLst>
                    <a:ext uri="{9D8B030D-6E8A-4147-A177-3AD203B41FA5}">
                      <a16:colId xmlns:a16="http://schemas.microsoft.com/office/drawing/2014/main" val="4018207412"/>
                    </a:ext>
                  </a:extLst>
                </a:gridCol>
              </a:tblGrid>
              <a:tr h="22950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>
                          <a:solidFill>
                            <a:schemeClr val="tx1"/>
                          </a:solidFill>
                        </a:rPr>
                        <a:t>회차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>
                          <a:solidFill>
                            <a:schemeClr val="tx1"/>
                          </a:solidFill>
                        </a:rPr>
                        <a:t>강의명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>
                          <a:solidFill>
                            <a:schemeClr val="tx1"/>
                          </a:solidFill>
                        </a:rPr>
                        <a:t>강의샘플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강의시간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992292"/>
                  </a:ext>
                </a:extLst>
              </a:tr>
              <a:tr h="2756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[1</a:t>
                      </a:r>
                      <a:r>
                        <a:rPr lang="ko-KR" altLang="en-US" sz="1000" dirty="0" smtClean="0"/>
                        <a:t>교시</a:t>
                      </a:r>
                      <a:r>
                        <a:rPr lang="en-US" altLang="ko-KR" sz="1000" dirty="0" smtClean="0"/>
                        <a:t>_1</a:t>
                      </a:r>
                      <a:r>
                        <a:rPr lang="ko-KR" altLang="en-US" sz="1000" dirty="0" smtClean="0"/>
                        <a:t>차시</a:t>
                      </a:r>
                      <a:r>
                        <a:rPr lang="en-US" altLang="ko-KR" sz="1000" dirty="0" smtClean="0"/>
                        <a:t>]</a:t>
                      </a:r>
                      <a:r>
                        <a:rPr lang="ko-KR" altLang="en-US" sz="1000" dirty="0" smtClean="0"/>
                        <a:t>정의와 종류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10:00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484914"/>
                  </a:ext>
                </a:extLst>
              </a:tr>
              <a:tr h="2756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554607"/>
                  </a:ext>
                </a:extLst>
              </a:tr>
              <a:tr h="2756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3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642808"/>
                  </a:ext>
                </a:extLst>
              </a:tr>
            </a:tbl>
          </a:graphicData>
        </a:graphic>
      </p:graphicFrame>
      <p:sp>
        <p:nvSpPr>
          <p:cNvPr id="21" name="직사각형 20"/>
          <p:cNvSpPr/>
          <p:nvPr/>
        </p:nvSpPr>
        <p:spPr>
          <a:xfrm>
            <a:off x="7122053" y="2663770"/>
            <a:ext cx="905589" cy="24910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accent2"/>
                </a:solidFill>
              </a:rPr>
              <a:t>맛보기</a:t>
            </a:r>
            <a:endParaRPr lang="ko-KR" altLang="en-US" sz="1200" dirty="0">
              <a:solidFill>
                <a:schemeClr val="accent2"/>
              </a:solidFill>
            </a:endParaRPr>
          </a:p>
        </p:txBody>
      </p:sp>
      <p:cxnSp>
        <p:nvCxnSpPr>
          <p:cNvPr id="34" name="직선 연결선 33"/>
          <p:cNvCxnSpPr/>
          <p:nvPr/>
        </p:nvCxnSpPr>
        <p:spPr>
          <a:xfrm>
            <a:off x="2681141" y="4170408"/>
            <a:ext cx="66250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941573"/>
              </p:ext>
            </p:extLst>
          </p:nvPr>
        </p:nvGraphicFramePr>
        <p:xfrm>
          <a:off x="2851470" y="4560053"/>
          <a:ext cx="620272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009">
                  <a:extLst>
                    <a:ext uri="{9D8B030D-6E8A-4147-A177-3AD203B41FA5}">
                      <a16:colId xmlns:a16="http://schemas.microsoft.com/office/drawing/2014/main" val="2212243372"/>
                    </a:ext>
                  </a:extLst>
                </a:gridCol>
                <a:gridCol w="3094264">
                  <a:extLst>
                    <a:ext uri="{9D8B030D-6E8A-4147-A177-3AD203B41FA5}">
                      <a16:colId xmlns:a16="http://schemas.microsoft.com/office/drawing/2014/main" val="3515185025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3401490294"/>
                    </a:ext>
                  </a:extLst>
                </a:gridCol>
                <a:gridCol w="791936">
                  <a:extLst>
                    <a:ext uri="{9D8B030D-6E8A-4147-A177-3AD203B41FA5}">
                      <a16:colId xmlns:a16="http://schemas.microsoft.com/office/drawing/2014/main" val="2310262516"/>
                    </a:ext>
                  </a:extLst>
                </a:gridCol>
                <a:gridCol w="808261">
                  <a:extLst>
                    <a:ext uri="{9D8B030D-6E8A-4147-A177-3AD203B41FA5}">
                      <a16:colId xmlns:a16="http://schemas.microsoft.com/office/drawing/2014/main" val="4018207412"/>
                    </a:ext>
                  </a:extLst>
                </a:gridCol>
              </a:tblGrid>
              <a:tr h="1950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번호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후기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평점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작성자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등록일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992292"/>
                  </a:ext>
                </a:extLst>
              </a:tr>
              <a:tr h="3059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유익한 시간이었습니다</a:t>
                      </a:r>
                      <a:r>
                        <a:rPr lang="en-US" altLang="ko-KR" sz="1000" dirty="0" smtClean="0"/>
                        <a:t>.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solidFill>
                            <a:schemeClr val="accent2"/>
                          </a:solidFill>
                        </a:rPr>
                        <a:t>★★★★★</a:t>
                      </a:r>
                    </a:p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홍길동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10:00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484914"/>
                  </a:ext>
                </a:extLst>
              </a:tr>
              <a:tr h="2824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554607"/>
                  </a:ext>
                </a:extLst>
              </a:tr>
              <a:tr h="2824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3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642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38200" y="365126"/>
            <a:ext cx="10515600" cy="58118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직사각형 53"/>
          <p:cNvSpPr/>
          <p:nvPr/>
        </p:nvSpPr>
        <p:spPr>
          <a:xfrm>
            <a:off x="836398" y="1249136"/>
            <a:ext cx="10515600" cy="206556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직사각형 52"/>
          <p:cNvSpPr/>
          <p:nvPr/>
        </p:nvSpPr>
        <p:spPr>
          <a:xfrm>
            <a:off x="836398" y="3314700"/>
            <a:ext cx="10515600" cy="1402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838200" y="365124"/>
            <a:ext cx="10515600" cy="8840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838200" y="5295900"/>
            <a:ext cx="10515600" cy="881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tx1"/>
                </a:solidFill>
              </a:rPr>
              <a:t>		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사용안내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ㅣ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 개인정보처리방침  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ㅣ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ko-KR" altLang="en-US" sz="900" dirty="0" err="1" smtClean="0">
                <a:solidFill>
                  <a:schemeClr val="bg1">
                    <a:lumMod val="65000"/>
                  </a:schemeClr>
                </a:solidFill>
              </a:rPr>
              <a:t>한국장애인이워크</a:t>
            </a:r>
            <a:r>
              <a:rPr lang="ko-KR" altLang="en-US" sz="900" dirty="0" smtClean="0">
                <a:solidFill>
                  <a:schemeClr val="bg1">
                    <a:lumMod val="65000"/>
                  </a:schemeClr>
                </a:solidFill>
              </a:rPr>
              <a:t> 이러닝 소개</a:t>
            </a:r>
            <a:endParaRPr lang="en-US" altLang="ko-KR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ko-KR" sz="1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주소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서울특별시 영등포구 </a:t>
            </a:r>
            <a:r>
              <a:rPr lang="ko-KR" altLang="en-US" sz="800" dirty="0" err="1" smtClean="0">
                <a:solidFill>
                  <a:schemeClr val="bg1">
                    <a:lumMod val="65000"/>
                  </a:schemeClr>
                </a:solidFill>
              </a:rPr>
              <a:t>국제금융로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8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길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19 </a:t>
            </a:r>
            <a:r>
              <a:rPr lang="ko-KR" altLang="en-US" sz="800" dirty="0" err="1" smtClean="0">
                <a:solidFill>
                  <a:schemeClr val="bg1">
                    <a:lumMod val="65000"/>
                  </a:schemeClr>
                </a:solidFill>
              </a:rPr>
              <a:t>중앙빌딩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411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호</a:t>
            </a:r>
            <a:endParaRPr lang="en-US" altLang="ko-KR" sz="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(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서울특별시 영등포구  여의도동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44-21)</a:t>
            </a: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개인정보책임자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조관현 이사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  <a:hlinkClick r:id="rId2"/>
              </a:rPr>
              <a:t>cho8839@hanmail.net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개인정보취급방침</a:t>
            </a:r>
            <a:endParaRPr lang="en-US" altLang="ko-KR" sz="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사업자등록번호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 101-82-11285 / 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전화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: 02-783-0800/ </a:t>
            </a:r>
            <a:r>
              <a:rPr lang="ko-KR" altLang="en-US" sz="800" dirty="0" smtClean="0">
                <a:solidFill>
                  <a:schemeClr val="bg1">
                    <a:lumMod val="65000"/>
                  </a:schemeClr>
                </a:solidFill>
              </a:rPr>
              <a:t>팩스 </a:t>
            </a:r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</a:rPr>
              <a:t>02-783-0750</a:t>
            </a:r>
            <a:endParaRPr lang="ko-KR" alt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36398" y="4716780"/>
            <a:ext cx="10515600" cy="5878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중소기업청          고용노동부          보건복지부         한국장애인고용공단          </a:t>
            </a:r>
            <a:r>
              <a:rPr lang="en-US" altLang="ko-KR" sz="1200" dirty="0" smtClean="0">
                <a:solidFill>
                  <a:schemeClr val="tx1"/>
                </a:solidFill>
              </a:rPr>
              <a:t>KSTL	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96" y="804751"/>
            <a:ext cx="1646624" cy="446655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7095411" y="383723"/>
            <a:ext cx="511711" cy="243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로그인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496045" y="379182"/>
            <a:ext cx="1176283" cy="243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아이디</a:t>
            </a:r>
            <a:r>
              <a:rPr lang="en-US" altLang="ko-KR" sz="800" dirty="0" smtClean="0">
                <a:solidFill>
                  <a:schemeClr val="tx1"/>
                </a:solidFill>
              </a:rPr>
              <a:t>/</a:t>
            </a:r>
            <a:r>
              <a:rPr lang="ko-KR" altLang="en-US" sz="800" dirty="0" smtClean="0">
                <a:solidFill>
                  <a:schemeClr val="tx1"/>
                </a:solidFill>
              </a:rPr>
              <a:t>비밀번호찾기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590600" y="379182"/>
            <a:ext cx="591719" cy="243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회원가입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267781" y="910142"/>
            <a:ext cx="469681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</a:rPr>
              <a:t>소개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733122" y="907870"/>
            <a:ext cx="466995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PHP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132298" y="907870"/>
            <a:ext cx="784974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Android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856488" y="910142"/>
            <a:ext cx="531130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C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언어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391138" y="905601"/>
            <a:ext cx="682677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Arduino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067552" y="905601"/>
            <a:ext cx="711038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err="1" smtClean="0">
                <a:solidFill>
                  <a:schemeClr val="tx1"/>
                </a:solidFill>
              </a:rPr>
              <a:t>내강의실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9209939" y="447221"/>
            <a:ext cx="162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9209939" y="499612"/>
            <a:ext cx="162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9212320" y="554384"/>
            <a:ext cx="162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8778590" y="905601"/>
            <a:ext cx="711038" cy="31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</a:rPr>
              <a:t>정보관리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666296" y="1271994"/>
            <a:ext cx="6706432" cy="4843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err="1" smtClean="0">
                <a:solidFill>
                  <a:schemeClr val="tx1"/>
                </a:solidFill>
              </a:rPr>
              <a:t>강좌구성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b="1" dirty="0">
              <a:solidFill>
                <a:schemeClr val="tx1"/>
              </a:solidFill>
            </a:endParaRPr>
          </a:p>
          <a:p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>
              <a:solidFill>
                <a:schemeClr val="tx1"/>
              </a:solidFill>
            </a:endParaRPr>
          </a:p>
          <a:p>
            <a:pPr algn="ctr"/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>
              <a:solidFill>
                <a:schemeClr val="tx1"/>
              </a:solidFill>
            </a:endParaRPr>
          </a:p>
          <a:p>
            <a:pPr algn="ctr"/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>
              <a:solidFill>
                <a:schemeClr val="tx1"/>
              </a:solidFill>
            </a:endParaRPr>
          </a:p>
          <a:p>
            <a:r>
              <a:rPr lang="ko-KR" altLang="en-US" sz="1200" b="1" dirty="0" err="1" smtClean="0">
                <a:solidFill>
                  <a:schemeClr val="tx1"/>
                </a:solidFill>
              </a:rPr>
              <a:t>수강후기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>
              <a:solidFill>
                <a:schemeClr val="tx1"/>
              </a:solidFill>
            </a:endParaRPr>
          </a:p>
          <a:p>
            <a:pPr algn="ctr"/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b="1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2666296" y="1797322"/>
            <a:ext cx="66250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2851470" y="2303646"/>
          <a:ext cx="620272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009">
                  <a:extLst>
                    <a:ext uri="{9D8B030D-6E8A-4147-A177-3AD203B41FA5}">
                      <a16:colId xmlns:a16="http://schemas.microsoft.com/office/drawing/2014/main" val="2212243372"/>
                    </a:ext>
                  </a:extLst>
                </a:gridCol>
                <a:gridCol w="3551464">
                  <a:extLst>
                    <a:ext uri="{9D8B030D-6E8A-4147-A177-3AD203B41FA5}">
                      <a16:colId xmlns:a16="http://schemas.microsoft.com/office/drawing/2014/main" val="3515185025"/>
                    </a:ext>
                  </a:extLst>
                </a:gridCol>
                <a:gridCol w="1036864">
                  <a:extLst>
                    <a:ext uri="{9D8B030D-6E8A-4147-A177-3AD203B41FA5}">
                      <a16:colId xmlns:a16="http://schemas.microsoft.com/office/drawing/2014/main" val="2310262516"/>
                    </a:ext>
                  </a:extLst>
                </a:gridCol>
                <a:gridCol w="963383">
                  <a:extLst>
                    <a:ext uri="{9D8B030D-6E8A-4147-A177-3AD203B41FA5}">
                      <a16:colId xmlns:a16="http://schemas.microsoft.com/office/drawing/2014/main" val="4018207412"/>
                    </a:ext>
                  </a:extLst>
                </a:gridCol>
              </a:tblGrid>
              <a:tr h="22950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>
                          <a:solidFill>
                            <a:schemeClr val="tx1"/>
                          </a:solidFill>
                        </a:rPr>
                        <a:t>회차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>
                          <a:solidFill>
                            <a:schemeClr val="tx1"/>
                          </a:solidFill>
                        </a:rPr>
                        <a:t>강의명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>
                          <a:solidFill>
                            <a:schemeClr val="tx1"/>
                          </a:solidFill>
                        </a:rPr>
                        <a:t>강의샘플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강의시간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992292"/>
                  </a:ext>
                </a:extLst>
              </a:tr>
              <a:tr h="2756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[1</a:t>
                      </a:r>
                      <a:r>
                        <a:rPr lang="ko-KR" altLang="en-US" sz="1000" dirty="0" smtClean="0"/>
                        <a:t>교시</a:t>
                      </a:r>
                      <a:r>
                        <a:rPr lang="en-US" altLang="ko-KR" sz="1000" dirty="0" smtClean="0"/>
                        <a:t>_1</a:t>
                      </a:r>
                      <a:r>
                        <a:rPr lang="ko-KR" altLang="en-US" sz="1000" dirty="0" smtClean="0"/>
                        <a:t>차시</a:t>
                      </a:r>
                      <a:r>
                        <a:rPr lang="en-US" altLang="ko-KR" sz="1000" dirty="0" smtClean="0"/>
                        <a:t>]</a:t>
                      </a:r>
                      <a:r>
                        <a:rPr lang="ko-KR" altLang="en-US" sz="1000" dirty="0" smtClean="0"/>
                        <a:t>정의와 종류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10:00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484914"/>
                  </a:ext>
                </a:extLst>
              </a:tr>
              <a:tr h="2756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554607"/>
                  </a:ext>
                </a:extLst>
              </a:tr>
              <a:tr h="2756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3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642808"/>
                  </a:ext>
                </a:extLst>
              </a:tr>
            </a:tbl>
          </a:graphicData>
        </a:graphic>
      </p:graphicFrame>
      <p:sp>
        <p:nvSpPr>
          <p:cNvPr id="21" name="직사각형 20"/>
          <p:cNvSpPr/>
          <p:nvPr/>
        </p:nvSpPr>
        <p:spPr>
          <a:xfrm>
            <a:off x="7122053" y="2663770"/>
            <a:ext cx="905589" cy="24910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accent2"/>
                </a:solidFill>
              </a:rPr>
              <a:t>맛보기</a:t>
            </a:r>
            <a:endParaRPr lang="ko-KR" altLang="en-US" sz="1200" dirty="0">
              <a:solidFill>
                <a:schemeClr val="accent2"/>
              </a:solidFill>
            </a:endParaRPr>
          </a:p>
        </p:txBody>
      </p:sp>
      <p:cxnSp>
        <p:nvCxnSpPr>
          <p:cNvPr id="34" name="직선 연결선 33"/>
          <p:cNvCxnSpPr/>
          <p:nvPr/>
        </p:nvCxnSpPr>
        <p:spPr>
          <a:xfrm>
            <a:off x="2681141" y="4170408"/>
            <a:ext cx="66250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표 34"/>
          <p:cNvGraphicFramePr>
            <a:graphicFrameLocks noGrp="1"/>
          </p:cNvGraphicFramePr>
          <p:nvPr/>
        </p:nvGraphicFramePr>
        <p:xfrm>
          <a:off x="2851470" y="4560053"/>
          <a:ext cx="620272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009">
                  <a:extLst>
                    <a:ext uri="{9D8B030D-6E8A-4147-A177-3AD203B41FA5}">
                      <a16:colId xmlns:a16="http://schemas.microsoft.com/office/drawing/2014/main" val="2212243372"/>
                    </a:ext>
                  </a:extLst>
                </a:gridCol>
                <a:gridCol w="3094264">
                  <a:extLst>
                    <a:ext uri="{9D8B030D-6E8A-4147-A177-3AD203B41FA5}">
                      <a16:colId xmlns:a16="http://schemas.microsoft.com/office/drawing/2014/main" val="3515185025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3401490294"/>
                    </a:ext>
                  </a:extLst>
                </a:gridCol>
                <a:gridCol w="791936">
                  <a:extLst>
                    <a:ext uri="{9D8B030D-6E8A-4147-A177-3AD203B41FA5}">
                      <a16:colId xmlns:a16="http://schemas.microsoft.com/office/drawing/2014/main" val="2310262516"/>
                    </a:ext>
                  </a:extLst>
                </a:gridCol>
                <a:gridCol w="808261">
                  <a:extLst>
                    <a:ext uri="{9D8B030D-6E8A-4147-A177-3AD203B41FA5}">
                      <a16:colId xmlns:a16="http://schemas.microsoft.com/office/drawing/2014/main" val="4018207412"/>
                    </a:ext>
                  </a:extLst>
                </a:gridCol>
              </a:tblGrid>
              <a:tr h="1950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번호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후기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평점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작성자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등록일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992292"/>
                  </a:ext>
                </a:extLst>
              </a:tr>
              <a:tr h="3059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유익한 시간이었습니다</a:t>
                      </a:r>
                      <a:r>
                        <a:rPr lang="en-US" altLang="ko-KR" sz="1000" dirty="0" smtClean="0"/>
                        <a:t>.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solidFill>
                            <a:schemeClr val="accent2"/>
                          </a:solidFill>
                        </a:rPr>
                        <a:t>★★★★★</a:t>
                      </a:r>
                    </a:p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홍길동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10:00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484914"/>
                  </a:ext>
                </a:extLst>
              </a:tr>
              <a:tr h="2824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554607"/>
                  </a:ext>
                </a:extLst>
              </a:tr>
              <a:tr h="2824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3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642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36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04092"/>
              </p:ext>
            </p:extLst>
          </p:nvPr>
        </p:nvGraphicFramePr>
        <p:xfrm>
          <a:off x="838200" y="3651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9360257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18075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2072862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7009705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5945245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88228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회원관리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콘텐츠관리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강좌개설관리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강좌운영관리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사업관리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게시판관리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701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고객회원관리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컨텐츠분류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개설관리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수강신청관리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통계 및 집계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53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운영자관리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온라인시험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수강진행관리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모바일관리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331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코드관리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온라인과제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성적관리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358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교재관리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수료관리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474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설문관리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40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849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712867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800100" y="3510643"/>
            <a:ext cx="10540093" cy="31840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>
                <a:solidFill>
                  <a:schemeClr val="tx1"/>
                </a:solidFill>
              </a:rPr>
              <a:t>고객회원관리 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ko-KR" altLang="en-US" dirty="0" err="1" smtClean="0">
                <a:solidFill>
                  <a:schemeClr val="tx1"/>
                </a:solidFill>
              </a:rPr>
              <a:t>단체관리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</a:rPr>
              <a:t>수강생관리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</a:rPr>
              <a:t>교육담당자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</a:rPr>
              <a:t>소속관리</a:t>
            </a:r>
            <a:r>
              <a:rPr lang="ko-KR" altLang="en-US" dirty="0" smtClean="0">
                <a:solidFill>
                  <a:schemeClr val="tx1"/>
                </a:solidFill>
              </a:rPr>
              <a:t> 커뮤니티관리 회원로그인정보</a:t>
            </a: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    (</a:t>
            </a:r>
            <a:r>
              <a:rPr lang="ko-KR" altLang="en-US" dirty="0" smtClean="0">
                <a:solidFill>
                  <a:schemeClr val="tx1"/>
                </a:solidFill>
              </a:rPr>
              <a:t>번호 소속 이름 아이디 휴대폰 이메일 가입일 </a:t>
            </a:r>
            <a:r>
              <a:rPr lang="ko-KR" altLang="en-US" dirty="0" err="1" smtClean="0">
                <a:solidFill>
                  <a:schemeClr val="tx1"/>
                </a:solidFill>
              </a:rPr>
              <a:t>수강과목수</a:t>
            </a:r>
            <a:r>
              <a:rPr lang="en-US" altLang="ko-KR" dirty="0" smtClean="0">
                <a:solidFill>
                  <a:schemeClr val="tx1"/>
                </a:solidFill>
              </a:rPr>
              <a:t>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err="1" smtClean="0">
                <a:solidFill>
                  <a:schemeClr val="tx1"/>
                </a:solidFill>
              </a:rPr>
              <a:t>운영자관리</a:t>
            </a:r>
            <a:r>
              <a:rPr lang="en-US" altLang="ko-KR" dirty="0" smtClean="0">
                <a:solidFill>
                  <a:schemeClr val="tx1"/>
                </a:solidFill>
              </a:rPr>
              <a:t>:</a:t>
            </a:r>
            <a:r>
              <a:rPr lang="ko-KR" altLang="en-US" dirty="0" err="1" smtClean="0">
                <a:solidFill>
                  <a:schemeClr val="tx1"/>
                </a:solidFill>
              </a:rPr>
              <a:t>교강사관리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</a:rPr>
              <a:t>운영자관리</a:t>
            </a:r>
            <a:endParaRPr lang="en-US" altLang="ko-KR" dirty="0">
              <a:solidFill>
                <a:schemeClr val="tx1"/>
              </a:solidFill>
            </a:endParaRPr>
          </a:p>
          <a:p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(</a:t>
            </a:r>
            <a:r>
              <a:rPr lang="ko-KR" altLang="en-US" dirty="0" smtClean="0">
                <a:solidFill>
                  <a:schemeClr val="tx1"/>
                </a:solidFill>
              </a:rPr>
              <a:t>번호 회사명 </a:t>
            </a:r>
            <a:r>
              <a:rPr lang="ko-KR" altLang="en-US" dirty="0" err="1" smtClean="0">
                <a:solidFill>
                  <a:schemeClr val="tx1"/>
                </a:solidFill>
              </a:rPr>
              <a:t>사업자번호</a:t>
            </a:r>
            <a:r>
              <a:rPr lang="ko-KR" altLang="en-US" dirty="0" smtClean="0">
                <a:solidFill>
                  <a:schemeClr val="tx1"/>
                </a:solidFill>
              </a:rPr>
              <a:t> 주소 </a:t>
            </a:r>
            <a:r>
              <a:rPr lang="ko-KR" altLang="en-US" dirty="0" err="1" smtClean="0">
                <a:solidFill>
                  <a:schemeClr val="tx1"/>
                </a:solidFill>
              </a:rPr>
              <a:t>본사여부</a:t>
            </a:r>
            <a:r>
              <a:rPr lang="en-US" altLang="ko-KR" dirty="0" smtClean="0">
                <a:solidFill>
                  <a:schemeClr val="tx1"/>
                </a:solidFill>
              </a:rPr>
              <a:t>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err="1" smtClean="0">
                <a:solidFill>
                  <a:schemeClr val="tx1"/>
                </a:solidFill>
              </a:rPr>
              <a:t>컨텐츠분류</a:t>
            </a:r>
            <a:r>
              <a:rPr lang="en-US" altLang="ko-KR" dirty="0" smtClean="0">
                <a:solidFill>
                  <a:schemeClr val="tx1"/>
                </a:solidFill>
              </a:rPr>
              <a:t>:</a:t>
            </a:r>
            <a:r>
              <a:rPr lang="ko-KR" altLang="en-US" dirty="0" err="1" smtClean="0">
                <a:solidFill>
                  <a:schemeClr val="tx1"/>
                </a:solidFill>
              </a:rPr>
              <a:t>분류관리</a:t>
            </a:r>
            <a:r>
              <a:rPr lang="ko-KR" altLang="en-US" dirty="0" smtClean="0">
                <a:solidFill>
                  <a:schemeClr val="tx1"/>
                </a:solidFill>
              </a:rPr>
              <a:t> 업로드 </a:t>
            </a:r>
            <a:r>
              <a:rPr lang="ko-KR" altLang="en-US" dirty="0" err="1" smtClean="0">
                <a:solidFill>
                  <a:schemeClr val="tx1"/>
                </a:solidFill>
              </a:rPr>
              <a:t>동영상관리</a:t>
            </a: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    (</a:t>
            </a:r>
            <a:r>
              <a:rPr lang="ko-KR" altLang="en-US" dirty="0" smtClean="0">
                <a:solidFill>
                  <a:schemeClr val="tx1"/>
                </a:solidFill>
              </a:rPr>
              <a:t>분류코드 </a:t>
            </a:r>
            <a:r>
              <a:rPr lang="ko-KR" altLang="en-US" dirty="0" err="1" smtClean="0">
                <a:solidFill>
                  <a:schemeClr val="tx1"/>
                </a:solidFill>
              </a:rPr>
              <a:t>대분류</a:t>
            </a:r>
            <a:r>
              <a:rPr lang="ko-KR" altLang="en-US" dirty="0" smtClean="0">
                <a:solidFill>
                  <a:schemeClr val="tx1"/>
                </a:solidFill>
              </a:rPr>
              <a:t> 등록일 관리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</a:p>
          <a:p>
            <a:r>
              <a:rPr lang="ko-KR" altLang="en-US" dirty="0" smtClean="0">
                <a:solidFill>
                  <a:schemeClr val="tx1"/>
                </a:solidFill>
              </a:rPr>
              <a:t>강좌개설관리 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번호 분류명 </a:t>
            </a:r>
            <a:r>
              <a:rPr lang="ko-KR" altLang="en-US" dirty="0" err="1" smtClean="0">
                <a:solidFill>
                  <a:schemeClr val="tx1"/>
                </a:solidFill>
              </a:rPr>
              <a:t>개설년도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</a:rPr>
              <a:t>강좌명</a:t>
            </a:r>
            <a:r>
              <a:rPr lang="ko-KR" altLang="en-US" dirty="0" smtClean="0">
                <a:solidFill>
                  <a:schemeClr val="tx1"/>
                </a:solidFill>
              </a:rPr>
              <a:t> 신청일 종료일 개강일 종강일</a:t>
            </a:r>
            <a:r>
              <a:rPr lang="en-US" altLang="ko-KR" dirty="0" smtClean="0">
                <a:solidFill>
                  <a:schemeClr val="tx1"/>
                </a:solidFill>
              </a:rPr>
              <a:t>…)</a:t>
            </a: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245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418</Words>
  <Application>Microsoft Office PowerPoint</Application>
  <PresentationFormat>와이드스크린</PresentationFormat>
  <Paragraphs>298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Wingdings</vt:lpstr>
      <vt:lpstr>Office 테마</vt:lpstr>
      <vt:lpstr>이러닝 홈페이지 구성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mirrorx2@naver.com</dc:creator>
  <cp:lastModifiedBy>mirrorx2@naver.com</cp:lastModifiedBy>
  <cp:revision>24</cp:revision>
  <dcterms:created xsi:type="dcterms:W3CDTF">2020-01-14T01:20:16Z</dcterms:created>
  <dcterms:modified xsi:type="dcterms:W3CDTF">2020-01-16T09:42:06Z</dcterms:modified>
</cp:coreProperties>
</file>